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62" r:id="rId3"/>
    <p:sldId id="286" r:id="rId4"/>
    <p:sldId id="287" r:id="rId5"/>
    <p:sldId id="279" r:id="rId6"/>
    <p:sldId id="283" r:id="rId7"/>
    <p:sldId id="257" r:id="rId8"/>
    <p:sldId id="258" r:id="rId9"/>
    <p:sldId id="260" r:id="rId10"/>
    <p:sldId id="265" r:id="rId11"/>
    <p:sldId id="261" r:id="rId12"/>
    <p:sldId id="268" r:id="rId13"/>
    <p:sldId id="269" r:id="rId14"/>
    <p:sldId id="270" r:id="rId15"/>
    <p:sldId id="267" r:id="rId16"/>
    <p:sldId id="266" r:id="rId17"/>
    <p:sldId id="284" r:id="rId18"/>
    <p:sldId id="275" r:id="rId19"/>
    <p:sldId id="285" r:id="rId20"/>
    <p:sldId id="276" r:id="rId21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737" autoAdjust="0"/>
  </p:normalViewPr>
  <p:slideViewPr>
    <p:cSldViewPr snapToGrid="0">
      <p:cViewPr varScale="1">
        <p:scale>
          <a:sx n="66" d="100"/>
          <a:sy n="66" d="100"/>
        </p:scale>
        <p:origin x="96" y="258"/>
      </p:cViewPr>
      <p:guideLst/>
    </p:cSldViewPr>
  </p:slideViewPr>
  <p:outlineViewPr>
    <p:cViewPr>
      <p:scale>
        <a:sx n="33" d="100"/>
        <a:sy n="33" d="100"/>
      </p:scale>
      <p:origin x="0" y="-95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ECA46-4C47-43E8-96B6-1D83230AE5F9}" type="datetimeFigureOut">
              <a:rPr lang="hu-HU" smtClean="0"/>
              <a:t>2020.03.08.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A1310-E977-4327-8013-0343B3C4B6A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193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Évente 120 üzemnapot és naponta 20 óra működést feltételezve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A1310-E977-4327-8013-0343B3C4B6A1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356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4B05-8CF1-425E-8E21-FF57A0B3AB45}" type="datetimeFigureOut">
              <a:rPr lang="hu-HU" smtClean="0"/>
              <a:t>2020.03.08.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58A2-66A9-442B-BB6F-2E7548A15463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482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4B05-8CF1-425E-8E21-FF57A0B3AB45}" type="datetimeFigureOut">
              <a:rPr lang="hu-HU" smtClean="0"/>
              <a:t>2020.03.08.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58A2-66A9-442B-BB6F-2E7548A154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643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4B05-8CF1-425E-8E21-FF57A0B3AB45}" type="datetimeFigureOut">
              <a:rPr lang="hu-HU" smtClean="0"/>
              <a:t>2020.03.08.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58A2-66A9-442B-BB6F-2E7548A154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413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4B05-8CF1-425E-8E21-FF57A0B3AB45}" type="datetimeFigureOut">
              <a:rPr lang="hu-HU" smtClean="0"/>
              <a:t>2020.03.08.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58A2-66A9-442B-BB6F-2E7548A154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9373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4B05-8CF1-425E-8E21-FF57A0B3AB45}" type="datetimeFigureOut">
              <a:rPr lang="hu-HU" smtClean="0"/>
              <a:t>2020.03.08.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58A2-66A9-442B-BB6F-2E7548A15463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55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4B05-8CF1-425E-8E21-FF57A0B3AB45}" type="datetimeFigureOut">
              <a:rPr lang="hu-HU" smtClean="0"/>
              <a:t>2020.03.08.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58A2-66A9-442B-BB6F-2E7548A154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960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4B05-8CF1-425E-8E21-FF57A0B3AB45}" type="datetimeFigureOut">
              <a:rPr lang="hu-HU" smtClean="0"/>
              <a:t>2020.03.08.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58A2-66A9-442B-BB6F-2E7548A154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075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4B05-8CF1-425E-8E21-FF57A0B3AB45}" type="datetimeFigureOut">
              <a:rPr lang="hu-HU" smtClean="0"/>
              <a:t>2020.03.08.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58A2-66A9-442B-BB6F-2E7548A154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8449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4B05-8CF1-425E-8E21-FF57A0B3AB45}" type="datetimeFigureOut">
              <a:rPr lang="hu-HU" smtClean="0"/>
              <a:t>2020.03.08.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58A2-66A9-442B-BB6F-2E7548A154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662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7BB4B05-8CF1-425E-8E21-FF57A0B3AB45}" type="datetimeFigureOut">
              <a:rPr lang="hu-HU" smtClean="0"/>
              <a:t>2020.03.08.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8C58A2-66A9-442B-BB6F-2E7548A154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945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4B05-8CF1-425E-8E21-FF57A0B3AB45}" type="datetimeFigureOut">
              <a:rPr lang="hu-HU" smtClean="0"/>
              <a:t>2020.03.08.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C58A2-66A9-442B-BB6F-2E7548A154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980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7BB4B05-8CF1-425E-8E21-FF57A0B3AB45}" type="datetimeFigureOut">
              <a:rPr lang="hu-HU" smtClean="0"/>
              <a:t>2020.03.08.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88C58A2-66A9-442B-BB6F-2E7548A15463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90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100051" y="2585581"/>
            <a:ext cx="10232208" cy="1093724"/>
          </a:xfrm>
        </p:spPr>
        <p:txBody>
          <a:bodyPr>
            <a:normAutofit fontScale="90000"/>
          </a:bodyPr>
          <a:lstStyle/>
          <a:p>
            <a:r>
              <a:rPr lang="hu-HU" dirty="0"/>
              <a:t>A  program </a:t>
            </a:r>
            <a:r>
              <a:rPr lang="hu-HU" dirty="0" smtClean="0"/>
              <a:t>bemutatása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100051" y="4557221"/>
            <a:ext cx="10058400" cy="1143000"/>
          </a:xfrm>
        </p:spPr>
        <p:txBody>
          <a:bodyPr/>
          <a:lstStyle/>
          <a:p>
            <a:r>
              <a:rPr lang="hu-HU" dirty="0" smtClean="0"/>
              <a:t>Várható hatása a </a:t>
            </a:r>
            <a:r>
              <a:rPr lang="hu-HU" dirty="0"/>
              <a:t>mezőgazdasági gyakorlatban</a:t>
            </a:r>
          </a:p>
          <a:p>
            <a:endParaRPr lang="hu-HU" dirty="0"/>
          </a:p>
          <a:p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492" y="142518"/>
            <a:ext cx="5382126" cy="207998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398A22B-9674-429E-8395-260EC3194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26000" contras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7120" y="4557221"/>
            <a:ext cx="2281331" cy="1573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862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Elvárás az új növényi fehérje kinyerési technológiával szemben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Csökkentett betakarítási menetszám, kevesebb taposás, lucerna esetében 3 éven túl termesztésben tartás</a:t>
            </a:r>
          </a:p>
          <a:p>
            <a:r>
              <a:rPr lang="hu-HU" dirty="0"/>
              <a:t>Pergési veszteség csökkentése (hozamvesztés elkerülése)</a:t>
            </a:r>
          </a:p>
          <a:p>
            <a:r>
              <a:rPr lang="hu-HU" dirty="0"/>
              <a:t>Friss növény betakarítás, táblán fonnyasztás kiiktatása</a:t>
            </a:r>
          </a:p>
          <a:p>
            <a:r>
              <a:rPr lang="hu-HU" dirty="0"/>
              <a:t>Minőség javulás, fehérje és vitamin tartalomban</a:t>
            </a:r>
          </a:p>
          <a:p>
            <a:r>
              <a:rPr lang="hu-HU" dirty="0"/>
              <a:t>Földmentesség</a:t>
            </a:r>
          </a:p>
          <a:p>
            <a:r>
              <a:rPr lang="hu-HU" dirty="0"/>
              <a:t>Állandó </a:t>
            </a:r>
            <a:r>
              <a:rPr lang="hu-HU" dirty="0" err="1"/>
              <a:t>beltartalom</a:t>
            </a:r>
            <a:endParaRPr lang="hu-HU" dirty="0"/>
          </a:p>
          <a:p>
            <a:r>
              <a:rPr lang="hu-HU" dirty="0"/>
              <a:t>Gazdaságosság, a fehérje ára legyen olcsóbb mint az import extrahált szójadaráé</a:t>
            </a:r>
          </a:p>
          <a:p>
            <a:r>
              <a:rPr lang="hu-HU" dirty="0"/>
              <a:t>GMO mentesség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896232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zöldmalom technológia lényegi elemei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Friss növény betakarítása, 1 vagy két menetben (szemben a széna 7, silózás 5 menetével)</a:t>
            </a:r>
          </a:p>
          <a:p>
            <a:r>
              <a:rPr lang="hu-HU" dirty="0"/>
              <a:t>Aprítás, fizikai feltárás (már 5 cm-es szeletelés is megfelelő)</a:t>
            </a:r>
          </a:p>
          <a:p>
            <a:r>
              <a:rPr lang="hu-HU" dirty="0"/>
              <a:t>Préselés</a:t>
            </a:r>
          </a:p>
          <a:p>
            <a:r>
              <a:rPr lang="hu-HU" dirty="0" err="1"/>
              <a:t>Préslé</a:t>
            </a:r>
            <a:r>
              <a:rPr lang="hu-HU" dirty="0"/>
              <a:t> – </a:t>
            </a:r>
            <a:r>
              <a:rPr lang="hu-HU" dirty="0" err="1"/>
              <a:t>zöldlé</a:t>
            </a:r>
            <a:r>
              <a:rPr lang="hu-HU" dirty="0"/>
              <a:t> hőkezelése</a:t>
            </a:r>
          </a:p>
          <a:p>
            <a:r>
              <a:rPr lang="hu-HU" dirty="0"/>
              <a:t>Keletkezett zöld túró elválasztása a savótól (</a:t>
            </a:r>
            <a:r>
              <a:rPr lang="hu-HU" dirty="0" err="1"/>
              <a:t>barnalétől</a:t>
            </a:r>
            <a:r>
              <a:rPr lang="hu-HU" dirty="0"/>
              <a:t>)</a:t>
            </a:r>
          </a:p>
          <a:p>
            <a:r>
              <a:rPr lang="hu-HU" dirty="0"/>
              <a:t>Zöld túró hűtése, préselése</a:t>
            </a:r>
          </a:p>
          <a:p>
            <a:r>
              <a:rPr lang="hu-HU" dirty="0"/>
              <a:t>Préselt túró szárítása</a:t>
            </a:r>
          </a:p>
          <a:p>
            <a:r>
              <a:rPr lang="hu-HU" dirty="0"/>
              <a:t>Présrost erjesztése vagy szárítása</a:t>
            </a:r>
          </a:p>
          <a:p>
            <a:r>
              <a:rPr lang="hu-HU" dirty="0" err="1"/>
              <a:t>Barnalé</a:t>
            </a:r>
            <a:r>
              <a:rPr lang="hu-HU" dirty="0"/>
              <a:t> feldolgozása vagy kijuttatása trágyaléként</a:t>
            </a:r>
          </a:p>
        </p:txBody>
      </p:sp>
    </p:spTree>
    <p:extLst>
      <p:ext uri="{BB962C8B-B14F-4D97-AF65-F5344CB8AC3E}">
        <p14:creationId xmlns:p14="http://schemas.microsoft.com/office/powerpoint/2010/main" val="8297158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79485"/>
          </a:xfrm>
        </p:spPr>
        <p:txBody>
          <a:bodyPr>
            <a:normAutofit fontScale="90000"/>
          </a:bodyPr>
          <a:lstStyle/>
          <a:p>
            <a:r>
              <a:rPr lang="hu-HU" dirty="0"/>
              <a:t>Lucerna LPC és extrahált szójadara </a:t>
            </a:r>
            <a:r>
              <a:rPr lang="hu-HU" dirty="0" err="1"/>
              <a:t>beltartalmi</a:t>
            </a:r>
            <a:r>
              <a:rPr lang="hu-HU" dirty="0"/>
              <a:t> összehasonlítása (szárazanyagra vetítve)</a:t>
            </a: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048147"/>
              </p:ext>
            </p:extLst>
          </p:nvPr>
        </p:nvGraphicFramePr>
        <p:xfrm>
          <a:off x="1097279" y="1737360"/>
          <a:ext cx="10230624" cy="1222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02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02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0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47166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dirty="0" err="1"/>
                        <a:t>Extarahált</a:t>
                      </a:r>
                      <a:r>
                        <a:rPr lang="hu-HU" sz="2400" dirty="0"/>
                        <a:t> szójadara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dirty="0"/>
                        <a:t>Lucerna levélfehérje koncentrátum (LPC)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Nyers fehérje g/kg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535,0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1" name="Tábláza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92518"/>
              </p:ext>
            </p:extLst>
          </p:nvPr>
        </p:nvGraphicFramePr>
        <p:xfrm>
          <a:off x="1097279" y="3166137"/>
          <a:ext cx="1023062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32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972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0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u-HU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Nyers zsír g/kg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hu-HU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hu-HU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113,0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2" name="Tábláza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622590"/>
              </p:ext>
            </p:extLst>
          </p:nvPr>
        </p:nvGraphicFramePr>
        <p:xfrm>
          <a:off x="1097279" y="3794609"/>
          <a:ext cx="1023062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32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972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0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hu-HU" sz="2400" b="0" dirty="0">
                          <a:solidFill>
                            <a:schemeClr val="tx1"/>
                          </a:solidFill>
                        </a:rPr>
                        <a:t>Nyers rost g/kg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400" b="0" dirty="0">
                          <a:solidFill>
                            <a:schemeClr val="tx1"/>
                          </a:solidFill>
                        </a:rPr>
                        <a:t>55,0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400" dirty="0">
                          <a:solidFill>
                            <a:schemeClr val="tx1"/>
                          </a:solidFill>
                        </a:rPr>
                        <a:t>6,0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3" name="Tábláza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157298"/>
              </p:ext>
            </p:extLst>
          </p:nvPr>
        </p:nvGraphicFramePr>
        <p:xfrm>
          <a:off x="1097279" y="4484835"/>
          <a:ext cx="1023062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32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972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0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7055">
                <a:tc>
                  <a:txBody>
                    <a:bodyPr/>
                    <a:lstStyle/>
                    <a:p>
                      <a:r>
                        <a:rPr lang="hu-HU" sz="2400" b="0" dirty="0" err="1">
                          <a:solidFill>
                            <a:schemeClr val="tx1"/>
                          </a:solidFill>
                        </a:rPr>
                        <a:t>Ca</a:t>
                      </a:r>
                      <a:r>
                        <a:rPr lang="hu-HU" sz="2400" b="0" dirty="0">
                          <a:solidFill>
                            <a:schemeClr val="tx1"/>
                          </a:solidFill>
                        </a:rPr>
                        <a:t> g/kg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400" b="0" dirty="0">
                          <a:solidFill>
                            <a:schemeClr val="tx1"/>
                          </a:solidFill>
                        </a:rPr>
                        <a:t>3,4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400" b="0" dirty="0">
                          <a:solidFill>
                            <a:schemeClr val="tx1"/>
                          </a:solidFill>
                        </a:rPr>
                        <a:t>16,9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4" name="Tábláza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734122"/>
              </p:ext>
            </p:extLst>
          </p:nvPr>
        </p:nvGraphicFramePr>
        <p:xfrm>
          <a:off x="1097279" y="5148361"/>
          <a:ext cx="1023062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32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972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0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2400" b="0" dirty="0">
                          <a:solidFill>
                            <a:schemeClr val="tx1"/>
                          </a:solidFill>
                        </a:rPr>
                        <a:t>P g/kg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400" b="0" dirty="0">
                          <a:solidFill>
                            <a:schemeClr val="tx1"/>
                          </a:solidFill>
                        </a:rPr>
                        <a:t>6,4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400" b="0" dirty="0">
                          <a:solidFill>
                            <a:schemeClr val="tx1"/>
                          </a:solidFill>
                        </a:rPr>
                        <a:t>4,7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5" name="Tábláza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3778"/>
              </p:ext>
            </p:extLst>
          </p:nvPr>
        </p:nvGraphicFramePr>
        <p:xfrm>
          <a:off x="1097279" y="5808372"/>
          <a:ext cx="10230624" cy="498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32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972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0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98824">
                <a:tc>
                  <a:txBody>
                    <a:bodyPr/>
                    <a:lstStyle/>
                    <a:p>
                      <a:r>
                        <a:rPr lang="hu-HU" sz="2400" b="0" dirty="0" err="1">
                          <a:solidFill>
                            <a:schemeClr val="tx1"/>
                          </a:solidFill>
                        </a:rPr>
                        <a:t>Lizin</a:t>
                      </a:r>
                      <a:r>
                        <a:rPr lang="hu-HU" sz="2400" b="0" dirty="0">
                          <a:solidFill>
                            <a:schemeClr val="tx1"/>
                          </a:solidFill>
                        </a:rPr>
                        <a:t>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400" b="0" dirty="0">
                          <a:solidFill>
                            <a:schemeClr val="tx1"/>
                          </a:solidFill>
                        </a:rPr>
                        <a:t>2,95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400" b="0" dirty="0">
                          <a:solidFill>
                            <a:schemeClr val="tx1"/>
                          </a:solidFill>
                        </a:rPr>
                        <a:t>3,43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7221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6963" y="183572"/>
            <a:ext cx="10058400" cy="1450757"/>
          </a:xfrm>
        </p:spPr>
        <p:txBody>
          <a:bodyPr>
            <a:normAutofit/>
          </a:bodyPr>
          <a:lstStyle/>
          <a:p>
            <a:r>
              <a:rPr lang="hu-HU" dirty="0"/>
              <a:t>Tervezett 500 hektár lucernát feldolgozó üzem mennyiségi adatai (adatok </a:t>
            </a:r>
            <a:r>
              <a:rPr lang="hu-HU" dirty="0" err="1"/>
              <a:t>to</a:t>
            </a:r>
            <a:r>
              <a:rPr lang="hu-HU" dirty="0"/>
              <a:t>.)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1710365"/>
              </p:ext>
            </p:extLst>
          </p:nvPr>
        </p:nvGraphicFramePr>
        <p:xfrm>
          <a:off x="1096963" y="1781868"/>
          <a:ext cx="10058400" cy="4503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26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689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568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ha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Zöld lucerna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Szárazanyag tartalom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Széna érték (12 % víz)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10 196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Fehérje tartalom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Zöldlé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24 840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Zöld túró (csepegtettet,nem préselt)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8 460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Zöld túró préselt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Barnalé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18 495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Szárítmány</a:t>
                      </a:r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fehérje koncentrátum LPC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Száraz rost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vagy nedves rost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20 160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42436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Tervezett 500 hektár lucernát feldolgozó üzem mennyiségi adatai, idő alapon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1483007"/>
              </p:ext>
            </p:extLst>
          </p:nvPr>
        </p:nvGraphicFramePr>
        <p:xfrm>
          <a:off x="1096963" y="1846263"/>
          <a:ext cx="10058400" cy="3752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24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9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27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734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to/nap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kg/óra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kg/perc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Zöld lucerna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hu-H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625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Fehérje tartalom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Zöldlé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Zöld túró (csepegtettet, nem préselt)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Zöld túró préselt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Barnalé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Szárítmány, fehérje koncentrátum LPC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Száraz rost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vagy nedves rost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344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32608" y="69669"/>
            <a:ext cx="10726783" cy="1280160"/>
          </a:xfrm>
        </p:spPr>
        <p:txBody>
          <a:bodyPr>
            <a:normAutofit fontScale="90000"/>
          </a:bodyPr>
          <a:lstStyle/>
          <a:p>
            <a:r>
              <a:rPr lang="hu-HU" dirty="0"/>
              <a:t>Levélfehérje mennyiségben és minőségben felülmúlja a mag fehérjét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08710"/>
              </p:ext>
            </p:extLst>
          </p:nvPr>
        </p:nvGraphicFramePr>
        <p:xfrm>
          <a:off x="1096963" y="1846263"/>
          <a:ext cx="10058400" cy="2783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6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07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41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71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Rozs szemtermés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Rozs </a:t>
                      </a:r>
                      <a:r>
                        <a:rPr lang="hu-HU" dirty="0" err="1"/>
                        <a:t>szenázs</a:t>
                      </a:r>
                      <a:endParaRPr lang="hu-HU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Eltérés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7729">
                <a:tc>
                  <a:txBody>
                    <a:bodyPr/>
                    <a:lstStyle/>
                    <a:p>
                      <a:r>
                        <a:rPr lang="hu-HU" dirty="0"/>
                        <a:t>Hozam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3,5 </a:t>
                      </a:r>
                      <a:r>
                        <a:rPr lang="hu-HU" dirty="0" err="1"/>
                        <a:t>to</a:t>
                      </a:r>
                      <a:r>
                        <a:rPr lang="hu-HU" dirty="0"/>
                        <a:t>/ha</a:t>
                      </a:r>
                    </a:p>
                    <a:p>
                      <a:pPr algn="r"/>
                      <a:endParaRPr lang="hu-HU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20 </a:t>
                      </a:r>
                      <a:r>
                        <a:rPr lang="hu-HU" dirty="0" err="1"/>
                        <a:t>to</a:t>
                      </a:r>
                      <a:r>
                        <a:rPr lang="hu-HU" dirty="0"/>
                        <a:t>/ha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17 </a:t>
                      </a:r>
                      <a:r>
                        <a:rPr lang="hu-HU" dirty="0" err="1"/>
                        <a:t>to</a:t>
                      </a:r>
                      <a:r>
                        <a:rPr lang="hu-HU" dirty="0"/>
                        <a:t>/ha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5924">
                <a:tc>
                  <a:txBody>
                    <a:bodyPr/>
                    <a:lstStyle/>
                    <a:p>
                      <a:r>
                        <a:rPr lang="hu-HU" dirty="0"/>
                        <a:t>Szárazanyag</a:t>
                      </a:r>
                      <a:r>
                        <a:rPr lang="hu-HU" baseline="0" dirty="0"/>
                        <a:t> tartalom</a:t>
                      </a:r>
                      <a:endParaRPr lang="hu-HU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86 %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30 %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endParaRPr lang="hu-HU" dirty="0"/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xmlns="" val="2013870195"/>
                  </a:ext>
                </a:extLst>
              </a:tr>
              <a:tr h="585924">
                <a:tc>
                  <a:txBody>
                    <a:bodyPr/>
                    <a:lstStyle/>
                    <a:p>
                      <a:r>
                        <a:rPr lang="hu-HU" dirty="0"/>
                        <a:t>Nyers fehérje </a:t>
                      </a:r>
                      <a:r>
                        <a:rPr lang="hu-HU" dirty="0" err="1"/>
                        <a:t>Sza</a:t>
                      </a:r>
                      <a:r>
                        <a:rPr lang="hu-HU" dirty="0"/>
                        <a:t> %-ban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12 %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20 %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8 %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0891">
                <a:tc>
                  <a:txBody>
                    <a:bodyPr/>
                    <a:lstStyle/>
                    <a:p>
                      <a:r>
                        <a:rPr lang="hu-HU" dirty="0"/>
                        <a:t>Fehérje termés kg/ha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361 kg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1200 kg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839 kg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églalap 5"/>
          <p:cNvSpPr/>
          <p:nvPr/>
        </p:nvSpPr>
        <p:spPr>
          <a:xfrm>
            <a:off x="2308364" y="4730353"/>
            <a:ext cx="8306248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prstClr val="black"/>
                </a:solidFill>
              </a:rPr>
              <a:t>Rozs levélfehérje hozama 3,3 szorosa a magfehérjének</a:t>
            </a:r>
          </a:p>
        </p:txBody>
      </p:sp>
    </p:spTree>
    <p:extLst>
      <p:ext uri="{BB962C8B-B14F-4D97-AF65-F5344CB8AC3E}">
        <p14:creationId xmlns:p14="http://schemas.microsoft.com/office/powerpoint/2010/main" val="21784748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Miért vagyunk elfogultak a lucernával szemben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Több éves szántóföldi növény – három, négy évente egyszer kell vetni</a:t>
            </a:r>
          </a:p>
          <a:p>
            <a:r>
              <a:rPr lang="hu-HU" dirty="0"/>
              <a:t>Növényvédőszer nélkül termeszthető – a telepítés évében végrehajtott gyomírtás kivételével</a:t>
            </a:r>
          </a:p>
          <a:p>
            <a:r>
              <a:rPr lang="hu-HU" dirty="0"/>
              <a:t>Telepítést követően műtrágyát nem igényel, sőt nitrogén megkötő (</a:t>
            </a:r>
            <a:r>
              <a:rPr lang="hu-HU" dirty="0" err="1"/>
              <a:t>rhizóbium</a:t>
            </a:r>
            <a:r>
              <a:rPr lang="hu-HU" dirty="0"/>
              <a:t> szimbiózis)</a:t>
            </a:r>
          </a:p>
          <a:p>
            <a:r>
              <a:rPr lang="hu-HU" dirty="0"/>
              <a:t>Mélyen gyökerezik, talajvizet is hasznosít, aszályra kevésbé érzékeny</a:t>
            </a:r>
          </a:p>
          <a:p>
            <a:r>
              <a:rPr lang="hu-HU" dirty="0"/>
              <a:t>Mély gyökeresedése miatt a felső termőrétegből kimosódott tápanyagokhoz is hozzáfér</a:t>
            </a:r>
          </a:p>
          <a:p>
            <a:r>
              <a:rPr lang="hu-HU" dirty="0"/>
              <a:t>Karó gyökereivel </a:t>
            </a:r>
            <a:r>
              <a:rPr lang="hu-HU" dirty="0" err="1"/>
              <a:t>drénezi</a:t>
            </a:r>
            <a:r>
              <a:rPr lang="hu-HU" dirty="0"/>
              <a:t>, lazítja szellőzteti a talajt</a:t>
            </a:r>
          </a:p>
          <a:p>
            <a:r>
              <a:rPr lang="hu-HU" dirty="0"/>
              <a:t>Évente 5-6 betakarítása nem eredményez kiemelkedő munkacsúcsokat</a:t>
            </a:r>
          </a:p>
          <a:p>
            <a:r>
              <a:rPr lang="hu-HU" dirty="0"/>
              <a:t>Kiváló az öntözési reakciója</a:t>
            </a:r>
          </a:p>
          <a:p>
            <a:r>
              <a:rPr lang="hu-HU" dirty="0"/>
              <a:t>GMO mentes, hazai fehérje forrás</a:t>
            </a:r>
          </a:p>
        </p:txBody>
      </p:sp>
    </p:spTree>
    <p:extLst>
      <p:ext uri="{BB962C8B-B14F-4D97-AF65-F5344CB8AC3E}">
        <p14:creationId xmlns:p14="http://schemas.microsoft.com/office/powerpoint/2010/main" val="2582290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799" y="84584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hu-HU" dirty="0"/>
              <a:t>Friss lucerna betakarítás rendfelszedő kocsival</a:t>
            </a:r>
            <a:br>
              <a:rPr lang="hu-HU" dirty="0"/>
            </a:br>
            <a:endParaRPr lang="hu-HU" dirty="0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424079"/>
              </p:ext>
            </p:extLst>
          </p:nvPr>
        </p:nvGraphicFramePr>
        <p:xfrm>
          <a:off x="65313" y="953923"/>
          <a:ext cx="12061372" cy="5562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5380">
                  <a:extLst>
                    <a:ext uri="{9D8B030D-6E8A-4147-A177-3AD203B41FA5}">
                      <a16:colId xmlns:a16="http://schemas.microsoft.com/office/drawing/2014/main" xmlns="" val="507912447"/>
                    </a:ext>
                  </a:extLst>
                </a:gridCol>
                <a:gridCol w="729153">
                  <a:extLst>
                    <a:ext uri="{9D8B030D-6E8A-4147-A177-3AD203B41FA5}">
                      <a16:colId xmlns:a16="http://schemas.microsoft.com/office/drawing/2014/main" xmlns="" val="2304791993"/>
                    </a:ext>
                  </a:extLst>
                </a:gridCol>
                <a:gridCol w="1007947">
                  <a:extLst>
                    <a:ext uri="{9D8B030D-6E8A-4147-A177-3AD203B41FA5}">
                      <a16:colId xmlns:a16="http://schemas.microsoft.com/office/drawing/2014/main" xmlns="" val="1290236309"/>
                    </a:ext>
                  </a:extLst>
                </a:gridCol>
                <a:gridCol w="1490476">
                  <a:extLst>
                    <a:ext uri="{9D8B030D-6E8A-4147-A177-3AD203B41FA5}">
                      <a16:colId xmlns:a16="http://schemas.microsoft.com/office/drawing/2014/main" xmlns="" val="560243548"/>
                    </a:ext>
                  </a:extLst>
                </a:gridCol>
                <a:gridCol w="1340788">
                  <a:extLst>
                    <a:ext uri="{9D8B030D-6E8A-4147-A177-3AD203B41FA5}">
                      <a16:colId xmlns:a16="http://schemas.microsoft.com/office/drawing/2014/main" xmlns="" val="4113293724"/>
                    </a:ext>
                  </a:extLst>
                </a:gridCol>
                <a:gridCol w="1061130">
                  <a:extLst>
                    <a:ext uri="{9D8B030D-6E8A-4147-A177-3AD203B41FA5}">
                      <a16:colId xmlns:a16="http://schemas.microsoft.com/office/drawing/2014/main" xmlns="" val="1609155433"/>
                    </a:ext>
                  </a:extLst>
                </a:gridCol>
                <a:gridCol w="986498">
                  <a:extLst>
                    <a:ext uri="{9D8B030D-6E8A-4147-A177-3AD203B41FA5}">
                      <a16:colId xmlns:a16="http://schemas.microsoft.com/office/drawing/2014/main" xmlns="" val="3650529153"/>
                    </a:ext>
                  </a:extLst>
                </a:gridCol>
              </a:tblGrid>
              <a:tr h="393569">
                <a:tc>
                  <a:txBody>
                    <a:bodyPr/>
                    <a:lstStyle/>
                    <a:p>
                      <a:pPr algn="l" fontAlgn="b"/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Egységár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Silózva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Pöttingerrel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Eltérés Ft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Eltérés 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729310241"/>
                  </a:ext>
                </a:extLst>
              </a:tr>
              <a:tr h="43922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Új telepítés elhatárolt költsége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Ft/ha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95 240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95 240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462755339"/>
                  </a:ext>
                </a:extLst>
              </a:tr>
              <a:tr h="43922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Bérleti díj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Ft/ha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131334108"/>
                  </a:ext>
                </a:extLst>
              </a:tr>
              <a:tr h="43922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Lucerna kaszálás </a:t>
                      </a:r>
                      <a:r>
                        <a:rPr lang="hu-H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Triplex</a:t>
                      </a:r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kaszával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3 670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22 020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22 020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507820448"/>
                  </a:ext>
                </a:extLst>
              </a:tr>
              <a:tr h="43922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Rendképzés, rend terítés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2 275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40 950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-40 950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-100,0%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65840844"/>
                  </a:ext>
                </a:extLst>
              </a:tr>
              <a:tr h="551863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Lucerna betakarítás </a:t>
                      </a:r>
                      <a:r>
                        <a:rPr lang="hu-H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Claass</a:t>
                      </a:r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Jaguár 640, FX 48, </a:t>
                      </a:r>
                      <a:r>
                        <a:rPr lang="hu-H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Krone</a:t>
                      </a:r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Big X géppel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63 755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-63 755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-100,0%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808307101"/>
                  </a:ext>
                </a:extLst>
              </a:tr>
              <a:tr h="43922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Szállítás 10 km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tkm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22 550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49 500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26 950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119,5%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966226574"/>
                  </a:ext>
                </a:extLst>
              </a:tr>
              <a:tr h="43922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Öntözés 5*20 mm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207745988"/>
                  </a:ext>
                </a:extLst>
              </a:tr>
              <a:tr h="43922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Ágazati általános költség (tárgyévi költségek 10 %-a)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Ft/ha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17 928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10 152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-7 776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-43,4%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3364170206"/>
                  </a:ext>
                </a:extLst>
              </a:tr>
              <a:tr h="551863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Hozam szénaértékben (a nagyobb hozam csak friss feldolgozással...)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Szé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53,8%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47335975"/>
                  </a:ext>
                </a:extLst>
              </a:tr>
              <a:tr h="439229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Összes éves költség álló lucernában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342 443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256 912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-85 531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-25,0%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924799490"/>
                  </a:ext>
                </a:extLst>
              </a:tr>
              <a:tr h="551863"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Önköltség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Ft/</a:t>
                      </a:r>
                      <a:r>
                        <a:rPr lang="hu-H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</a:t>
                      </a:r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hu-H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Szé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26 342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12 846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-13 496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-51,2%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223177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90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Hogyan tud 20 </a:t>
            </a:r>
            <a:r>
              <a:rPr lang="hu-HU" dirty="0" err="1"/>
              <a:t>%-al</a:t>
            </a:r>
            <a:r>
              <a:rPr lang="hu-HU" dirty="0"/>
              <a:t> olcsóbb lenni lucerna LPC fehérje ára a szója darától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Alacsony olajár mellett akár 100 Ft-os szójadara ár is elképzelhető.</a:t>
            </a:r>
          </a:p>
          <a:p>
            <a:r>
              <a:rPr lang="hu-HU" dirty="0"/>
              <a:t>Az alapanyag költség 5 x 13 =65 Ft / 1 kg LPC</a:t>
            </a:r>
          </a:p>
          <a:p>
            <a:r>
              <a:rPr lang="hu-HU" dirty="0"/>
              <a:t>A feldolgozás becsült költségei (energia, munkabér, </a:t>
            </a:r>
            <a:r>
              <a:rPr lang="hu-HU" dirty="0" err="1"/>
              <a:t>écs</a:t>
            </a:r>
            <a:r>
              <a:rPr lang="hu-HU" dirty="0"/>
              <a:t>.) kb.  70 Ft / 1kg LPC</a:t>
            </a:r>
          </a:p>
          <a:p>
            <a:r>
              <a:rPr lang="hu-HU" dirty="0"/>
              <a:t>Zöld rost mint melléktermék legalább 8 Ft/ kg értéket képvisel, 10 x 8 = 80 Ft/1kg LPC</a:t>
            </a:r>
          </a:p>
          <a:p>
            <a:r>
              <a:rPr lang="hu-HU" dirty="0"/>
              <a:t>A </a:t>
            </a:r>
            <a:r>
              <a:rPr lang="hu-HU" dirty="0" err="1"/>
              <a:t>Barnalé</a:t>
            </a:r>
            <a:r>
              <a:rPr lang="hu-HU" dirty="0"/>
              <a:t> hasznosítása további bevételi forrás.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872764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Összefoglalás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Egy időben fehérje hiány a takarmányozásban és jelentős fehérje veszteség a szántóföldön</a:t>
            </a:r>
          </a:p>
          <a:p>
            <a:r>
              <a:rPr lang="hu-HU" dirty="0"/>
              <a:t>A veszteségek mérséklésére van kidolgozott betakarítási és feldolgozási technológia</a:t>
            </a:r>
          </a:p>
          <a:p>
            <a:r>
              <a:rPr lang="hu-HU" dirty="0"/>
              <a:t>Ez a zöldmalom eljárás, ami a veszteséget értékes fehérje koncentrátummá alakítja</a:t>
            </a:r>
          </a:p>
          <a:p>
            <a:r>
              <a:rPr lang="hu-HU" dirty="0"/>
              <a:t>A keletkezett fehérje mennyiségben, minőségben felülmúlja a magfehérjéket</a:t>
            </a:r>
          </a:p>
          <a:p>
            <a:r>
              <a:rPr lang="hu-HU" dirty="0"/>
              <a:t>A fő termék előállítása gazdaságos</a:t>
            </a:r>
          </a:p>
          <a:p>
            <a:r>
              <a:rPr lang="hu-HU" dirty="0"/>
              <a:t>GMO mentes sertés, baromfi előállítás és tejtermelés alapjai teremthetők meg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827800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Témakörök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Fehérje hiány és pótlása</a:t>
            </a:r>
          </a:p>
          <a:p>
            <a:r>
              <a:rPr lang="hu-HU" dirty="0"/>
              <a:t>Fehérje veszteség a lucerna termesztésben</a:t>
            </a:r>
          </a:p>
          <a:p>
            <a:r>
              <a:rPr lang="hu-HU" dirty="0"/>
              <a:t>Miért nem szeretik a takarmány keverők a lucerna lisztet</a:t>
            </a:r>
          </a:p>
          <a:p>
            <a:r>
              <a:rPr lang="hu-HU" dirty="0"/>
              <a:t>Mit várunk el az új lucerna hasznosítási technológiától</a:t>
            </a:r>
          </a:p>
          <a:p>
            <a:r>
              <a:rPr lang="hu-HU" dirty="0"/>
              <a:t>Az MWC eljárás bemutatása</a:t>
            </a:r>
          </a:p>
          <a:p>
            <a:r>
              <a:rPr lang="hu-HU" dirty="0"/>
              <a:t>Lucerna LPC és extrahált szójadara </a:t>
            </a:r>
            <a:r>
              <a:rPr lang="hu-HU" dirty="0" err="1"/>
              <a:t>beltartalmi</a:t>
            </a:r>
            <a:r>
              <a:rPr lang="hu-HU" dirty="0"/>
              <a:t> összehasonlítása</a:t>
            </a:r>
          </a:p>
          <a:p>
            <a:r>
              <a:rPr lang="hu-HU" dirty="0"/>
              <a:t>Tervezett 500 hektár lucernát feldolgozó levélfehérje üzem mennyiségi adatai</a:t>
            </a:r>
          </a:p>
          <a:p>
            <a:r>
              <a:rPr lang="hu-HU" dirty="0"/>
              <a:t>Gazdaságossági kilátások</a:t>
            </a:r>
          </a:p>
        </p:txBody>
      </p:sp>
    </p:spTree>
    <p:extLst>
      <p:ext uri="{BB962C8B-B14F-4D97-AF65-F5344CB8AC3E}">
        <p14:creationId xmlns:p14="http://schemas.microsoft.com/office/powerpoint/2010/main" val="34421609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307021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Köszönöm megtisztelő figyelmüket!</a:t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sz="3600" dirty="0"/>
              <a:t>www.tedejrt.hu\proteomill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223493" y="4675031"/>
            <a:ext cx="9932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Deme Albert</a:t>
            </a:r>
          </a:p>
          <a:p>
            <a:r>
              <a:rPr lang="hu-HU" dirty="0"/>
              <a:t>Tedej </a:t>
            </a:r>
            <a:r>
              <a:rPr lang="hu-HU" dirty="0" err="1"/>
              <a:t>Zrt</a:t>
            </a:r>
            <a:r>
              <a:rPr lang="hu-HU" dirty="0"/>
              <a:t>.</a:t>
            </a:r>
          </a:p>
          <a:p>
            <a:r>
              <a:rPr lang="hu-HU" dirty="0" err="1"/>
              <a:t>demealbert</a:t>
            </a:r>
            <a:r>
              <a:rPr lang="hu-HU" dirty="0"/>
              <a:t>@</a:t>
            </a:r>
            <a:r>
              <a:rPr lang="hu-HU" dirty="0" err="1"/>
              <a:t>tedejrt.hu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062514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92897"/>
          </a:xfrm>
        </p:spPr>
        <p:txBody>
          <a:bodyPr/>
          <a:lstStyle/>
          <a:p>
            <a:r>
              <a:rPr lang="hu-HU" dirty="0" smtClean="0"/>
              <a:t>A program címe, időtartama, előzménye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sz="3200" dirty="0"/>
              <a:t>Proteomill – lucerna alapú fehérjetermékeket és egyéb növényi termékeket előállító termesztési és feldolgozási technológia, valamint mintaüzem kialakítása</a:t>
            </a:r>
            <a:r>
              <a:rPr lang="hu-HU" sz="3200" dirty="0" smtClean="0"/>
              <a:t>.</a:t>
            </a:r>
          </a:p>
          <a:p>
            <a:r>
              <a:rPr lang="hu-HU" sz="3200" dirty="0" smtClean="0"/>
              <a:t>GINOP</a:t>
            </a:r>
            <a:r>
              <a:rPr lang="hu-HU" sz="3200" dirty="0"/>
              <a:t> </a:t>
            </a:r>
            <a:r>
              <a:rPr lang="hu-HU" sz="3200" dirty="0" smtClean="0"/>
              <a:t>„K+F </a:t>
            </a:r>
            <a:r>
              <a:rPr lang="hu-HU" sz="3200" dirty="0"/>
              <a:t>versenyképességi és kiválósági együttműködések”. Azonosító szám GINOP-2.2.1-15-2017-00051.</a:t>
            </a:r>
            <a:endParaRPr lang="hu-HU" sz="3200" dirty="0" smtClean="0"/>
          </a:p>
          <a:p>
            <a:r>
              <a:rPr lang="hu-HU" sz="3200" dirty="0" smtClean="0"/>
              <a:t>Megvalósítási idő 4 év. 2017.08-2021.08. hónapig.</a:t>
            </a:r>
          </a:p>
          <a:p>
            <a:r>
              <a:rPr lang="hu-HU" sz="3200" dirty="0" smtClean="0"/>
              <a:t>Előzmény Tedej </a:t>
            </a:r>
            <a:r>
              <a:rPr lang="hu-HU" sz="3200" dirty="0" err="1" smtClean="0"/>
              <a:t>Zrt</a:t>
            </a:r>
            <a:r>
              <a:rPr lang="hu-HU" sz="3200" dirty="0" smtClean="0"/>
              <a:t>. Debreceni Egyetem Zöldmalom program 2002-2004.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1861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7934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konzorcium tagjai, a program költségkerete, támogatása</a:t>
            </a:r>
            <a:endParaRPr lang="hu-HU" dirty="0"/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86" y="1973942"/>
            <a:ext cx="11509828" cy="3904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950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98818"/>
          </a:xfrm>
        </p:spPr>
        <p:txBody>
          <a:bodyPr>
            <a:normAutofit fontScale="90000"/>
          </a:bodyPr>
          <a:lstStyle/>
          <a:p>
            <a:r>
              <a:rPr lang="hu-HU" dirty="0"/>
              <a:t>A takarmánykeverő fehérje felhasználása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/>
          </p:nvPr>
        </p:nvGraphicFramePr>
        <p:xfrm>
          <a:off x="488272" y="2121763"/>
          <a:ext cx="11381173" cy="23680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5834">
                  <a:extLst>
                    <a:ext uri="{9D8B030D-6E8A-4147-A177-3AD203B41FA5}">
                      <a16:colId xmlns:a16="http://schemas.microsoft.com/office/drawing/2014/main" xmlns="" val="1676498595"/>
                    </a:ext>
                  </a:extLst>
                </a:gridCol>
                <a:gridCol w="2129583">
                  <a:extLst>
                    <a:ext uri="{9D8B030D-6E8A-4147-A177-3AD203B41FA5}">
                      <a16:colId xmlns:a16="http://schemas.microsoft.com/office/drawing/2014/main" xmlns="" val="2786609322"/>
                    </a:ext>
                  </a:extLst>
                </a:gridCol>
                <a:gridCol w="1778552">
                  <a:extLst>
                    <a:ext uri="{9D8B030D-6E8A-4147-A177-3AD203B41FA5}">
                      <a16:colId xmlns:a16="http://schemas.microsoft.com/office/drawing/2014/main" xmlns="" val="2713904742"/>
                    </a:ext>
                  </a:extLst>
                </a:gridCol>
                <a:gridCol w="2410406">
                  <a:extLst>
                    <a:ext uri="{9D8B030D-6E8A-4147-A177-3AD203B41FA5}">
                      <a16:colId xmlns:a16="http://schemas.microsoft.com/office/drawing/2014/main" xmlns="" val="2675410384"/>
                    </a:ext>
                  </a:extLst>
                </a:gridCol>
                <a:gridCol w="2316798">
                  <a:extLst>
                    <a:ext uri="{9D8B030D-6E8A-4147-A177-3AD203B41FA5}">
                      <a16:colId xmlns:a16="http://schemas.microsoft.com/office/drawing/2014/main" xmlns="" val="3937931432"/>
                    </a:ext>
                  </a:extLst>
                </a:gridCol>
              </a:tblGrid>
              <a:tr h="461639">
                <a:tc>
                  <a:txBody>
                    <a:bodyPr/>
                    <a:lstStyle/>
                    <a:p>
                      <a:pPr algn="l" fontAlgn="b"/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u="none" strike="noStrike" dirty="0">
                          <a:effectLst/>
                        </a:rPr>
                        <a:t>Saját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u="none" strike="noStrike" dirty="0">
                          <a:effectLst/>
                        </a:rPr>
                        <a:t>Vásárolt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u="none" strike="noStrike" dirty="0">
                          <a:effectLst/>
                        </a:rPr>
                        <a:t>Saját %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b="1" u="none" strike="noStrike" dirty="0">
                          <a:effectLst/>
                        </a:rPr>
                        <a:t>Vásárolt %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13331546"/>
                  </a:ext>
                </a:extLst>
              </a:tr>
              <a:tr h="423851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u="none" strike="noStrike">
                          <a:effectLst/>
                        </a:rPr>
                        <a:t>Alapanyag kg</a:t>
                      </a:r>
                      <a:endParaRPr lang="hu-H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u="none" strike="noStrike" dirty="0">
                          <a:effectLst/>
                        </a:rPr>
                        <a:t>13 855 166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u="none" strike="noStrike">
                          <a:effectLst/>
                        </a:rPr>
                        <a:t>4 392 880</a:t>
                      </a:r>
                      <a:endParaRPr lang="hu-H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u="none" strike="noStrike" dirty="0">
                          <a:effectLst/>
                        </a:rPr>
                        <a:t>76%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u="none" strike="noStrike" dirty="0">
                          <a:effectLst/>
                        </a:rPr>
                        <a:t>24%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110158381"/>
                  </a:ext>
                </a:extLst>
              </a:tr>
              <a:tr h="55473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u="none" strike="noStrike" dirty="0">
                          <a:effectLst/>
                        </a:rPr>
                        <a:t>Alapanyag Ft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u="none" strike="noStrike" dirty="0">
                          <a:effectLst/>
                        </a:rPr>
                        <a:t>635 663 230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u="none" strike="noStrike" dirty="0">
                          <a:effectLst/>
                        </a:rPr>
                        <a:t>570 068 473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u="none" strike="noStrike" dirty="0">
                          <a:effectLst/>
                        </a:rPr>
                        <a:t>53%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u="none" strike="noStrike" dirty="0">
                          <a:effectLst/>
                        </a:rPr>
                        <a:t>47%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065605161"/>
                  </a:ext>
                </a:extLst>
              </a:tr>
              <a:tr h="483949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u="none" strike="noStrike" dirty="0">
                          <a:effectLst/>
                        </a:rPr>
                        <a:t>Fehérje kg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u="none" strike="noStrike" dirty="0">
                          <a:effectLst/>
                        </a:rPr>
                        <a:t>1 205 084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u="none" strike="noStrike" dirty="0">
                          <a:effectLst/>
                        </a:rPr>
                        <a:t>1 162 894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u="none" strike="noStrike" dirty="0">
                          <a:effectLst/>
                        </a:rPr>
                        <a:t>51%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u="none" strike="noStrike" dirty="0">
                          <a:effectLst/>
                        </a:rPr>
                        <a:t>49%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427231806"/>
                  </a:ext>
                </a:extLst>
              </a:tr>
              <a:tr h="443884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u="none" strike="noStrike">
                          <a:effectLst/>
                        </a:rPr>
                        <a:t>1 kg fehérje ára</a:t>
                      </a:r>
                      <a:endParaRPr lang="hu-H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u="none" strike="noStrike" dirty="0">
                          <a:effectLst/>
                        </a:rPr>
                        <a:t>527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u="none" strike="noStrike" dirty="0">
                          <a:effectLst/>
                        </a:rPr>
                        <a:t>490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u="none" strike="noStrike" dirty="0">
                          <a:effectLst/>
                        </a:rPr>
                        <a:t>108%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u="none" strike="noStrike" dirty="0">
                          <a:effectLst/>
                        </a:rPr>
                        <a:t>100%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14205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005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98818"/>
          </a:xfrm>
        </p:spPr>
        <p:txBody>
          <a:bodyPr>
            <a:normAutofit fontScale="90000"/>
          </a:bodyPr>
          <a:lstStyle/>
          <a:p>
            <a:r>
              <a:rPr lang="hu-HU" dirty="0"/>
              <a:t>Éves vásárolt extrahált szója dara</a:t>
            </a:r>
          </a:p>
        </p:txBody>
      </p:sp>
      <p:graphicFrame>
        <p:nvGraphicFramePr>
          <p:cNvPr id="6" name="Tartalom helye 5">
            <a:extLst>
              <a:ext uri="{FF2B5EF4-FFF2-40B4-BE49-F238E27FC236}">
                <a16:creationId xmlns:a16="http://schemas.microsoft.com/office/drawing/2014/main" xmlns="" id="{44239FA7-47A9-4428-A702-C1CD31EFC4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348132"/>
              </p:ext>
            </p:extLst>
          </p:nvPr>
        </p:nvGraphicFramePr>
        <p:xfrm>
          <a:off x="1500326" y="2171816"/>
          <a:ext cx="8930936" cy="25537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71246">
                  <a:extLst>
                    <a:ext uri="{9D8B030D-6E8A-4147-A177-3AD203B41FA5}">
                      <a16:colId xmlns:a16="http://schemas.microsoft.com/office/drawing/2014/main" xmlns="" val="1762416891"/>
                    </a:ext>
                  </a:extLst>
                </a:gridCol>
                <a:gridCol w="2467678">
                  <a:extLst>
                    <a:ext uri="{9D8B030D-6E8A-4147-A177-3AD203B41FA5}">
                      <a16:colId xmlns:a16="http://schemas.microsoft.com/office/drawing/2014/main" xmlns="" val="2347638750"/>
                    </a:ext>
                  </a:extLst>
                </a:gridCol>
                <a:gridCol w="2692012">
                  <a:extLst>
                    <a:ext uri="{9D8B030D-6E8A-4147-A177-3AD203B41FA5}">
                      <a16:colId xmlns:a16="http://schemas.microsoft.com/office/drawing/2014/main" xmlns="" val="2484295123"/>
                    </a:ext>
                  </a:extLst>
                </a:gridCol>
              </a:tblGrid>
              <a:tr h="909057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u="none" strike="noStrike" dirty="0">
                          <a:effectLst/>
                        </a:rPr>
                        <a:t>Vásárolt extrahált szójadara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u="none" strike="noStrike">
                          <a:effectLst/>
                        </a:rPr>
                        <a:t>Mennyiség kg</a:t>
                      </a:r>
                      <a:endParaRPr lang="hu-H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2400" u="none" strike="noStrike">
                          <a:effectLst/>
                        </a:rPr>
                        <a:t>Érték Ft</a:t>
                      </a:r>
                      <a:endParaRPr lang="hu-H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68055525"/>
                  </a:ext>
                </a:extLst>
              </a:tr>
              <a:tr h="56190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u="none" strike="noStrike" dirty="0">
                          <a:effectLst/>
                        </a:rPr>
                        <a:t>Takarmány keverő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1 733 882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202 447 663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754273549"/>
                  </a:ext>
                </a:extLst>
              </a:tr>
              <a:tr h="520846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u="none" strike="noStrike" dirty="0">
                          <a:effectLst/>
                        </a:rPr>
                        <a:t>Szarvasmarha tenyésztés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1 370 592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180 651 861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895388014"/>
                  </a:ext>
                </a:extLst>
              </a:tr>
              <a:tr h="561908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u="none" strike="noStrike" dirty="0">
                          <a:effectLst/>
                        </a:rPr>
                        <a:t>Összesen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3 104 474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383 099 524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043322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93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32608" y="365125"/>
            <a:ext cx="10726783" cy="709073"/>
          </a:xfrm>
        </p:spPr>
        <p:txBody>
          <a:bodyPr>
            <a:normAutofit fontScale="90000"/>
          </a:bodyPr>
          <a:lstStyle/>
          <a:p>
            <a:r>
              <a:rPr lang="hu-HU" dirty="0"/>
              <a:t>Öntözött lucerna elméleti és tényleges hozama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3327448"/>
              </p:ext>
            </p:extLst>
          </p:nvPr>
        </p:nvGraphicFramePr>
        <p:xfrm>
          <a:off x="1096963" y="1846263"/>
          <a:ext cx="10058400" cy="2197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6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07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41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471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Elméleti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Tényleges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Eltérés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7729">
                <a:tc>
                  <a:txBody>
                    <a:bodyPr/>
                    <a:lstStyle/>
                    <a:p>
                      <a:r>
                        <a:rPr lang="hu-HU" dirty="0"/>
                        <a:t>Széna termés (5,</a:t>
                      </a:r>
                      <a:r>
                        <a:rPr lang="hu-HU" dirty="0" err="1"/>
                        <a:t>5</a:t>
                      </a:r>
                      <a:r>
                        <a:rPr lang="hu-HU" dirty="0"/>
                        <a:t> kaszálás) </a:t>
                      </a:r>
                      <a:r>
                        <a:rPr lang="hu-HU" dirty="0" err="1"/>
                        <a:t>to</a:t>
                      </a:r>
                      <a:r>
                        <a:rPr lang="hu-HU" dirty="0"/>
                        <a:t>/ha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20 </a:t>
                      </a:r>
                      <a:r>
                        <a:rPr lang="hu-HU" dirty="0" err="1"/>
                        <a:t>to</a:t>
                      </a:r>
                      <a:r>
                        <a:rPr lang="hu-HU" dirty="0"/>
                        <a:t>/ha</a:t>
                      </a:r>
                    </a:p>
                    <a:p>
                      <a:pPr algn="r"/>
                      <a:endParaRPr lang="hu-HU" dirty="0"/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13 </a:t>
                      </a:r>
                      <a:r>
                        <a:rPr lang="hu-HU" dirty="0" err="1"/>
                        <a:t>to</a:t>
                      </a:r>
                      <a:r>
                        <a:rPr lang="hu-HU" dirty="0"/>
                        <a:t>/ha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7 </a:t>
                      </a:r>
                      <a:r>
                        <a:rPr lang="hu-HU" dirty="0" err="1"/>
                        <a:t>to</a:t>
                      </a:r>
                      <a:r>
                        <a:rPr lang="hu-HU" dirty="0"/>
                        <a:t>/ha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5924">
                <a:tc>
                  <a:txBody>
                    <a:bodyPr/>
                    <a:lstStyle/>
                    <a:p>
                      <a:r>
                        <a:rPr lang="hu-HU" dirty="0"/>
                        <a:t>Nyers fehérje </a:t>
                      </a:r>
                      <a:r>
                        <a:rPr lang="hu-HU" dirty="0" err="1"/>
                        <a:t>Sza</a:t>
                      </a:r>
                      <a:r>
                        <a:rPr lang="hu-HU" dirty="0"/>
                        <a:t> %-ban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27 %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18 %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9 %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0891">
                <a:tc>
                  <a:txBody>
                    <a:bodyPr/>
                    <a:lstStyle/>
                    <a:p>
                      <a:r>
                        <a:rPr lang="hu-HU" dirty="0"/>
                        <a:t>Fehérje termés kg/ha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4644 kg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2012 kg</a:t>
                      </a:r>
                    </a:p>
                  </a:txBody>
                  <a:tcPr marL="87464" marR="87464"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2632 kg</a:t>
                      </a:r>
                    </a:p>
                  </a:txBody>
                  <a:tcPr marL="87464" marR="87464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églalap 5"/>
          <p:cNvSpPr/>
          <p:nvPr/>
        </p:nvSpPr>
        <p:spPr>
          <a:xfrm>
            <a:off x="2308364" y="4730353"/>
            <a:ext cx="7881838" cy="9961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prstClr val="black"/>
                </a:solidFill>
              </a:rPr>
              <a:t>Fehérje veszteség az elméleti fehérje hozam 56 %-a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u-HU" sz="2800" dirty="0">
                <a:solidFill>
                  <a:prstClr val="black"/>
                </a:solidFill>
              </a:rPr>
              <a:t>Fehérje veszteség a betakarított fehérje 130 %-a</a:t>
            </a:r>
          </a:p>
        </p:txBody>
      </p:sp>
    </p:spTree>
    <p:extLst>
      <p:ext uri="{BB962C8B-B14F-4D97-AF65-F5344CB8AC3E}">
        <p14:creationId xmlns:p14="http://schemas.microsoft.com/office/powerpoint/2010/main" val="9739537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67134"/>
          </a:xfrm>
        </p:spPr>
        <p:txBody>
          <a:bodyPr/>
          <a:lstStyle/>
          <a:p>
            <a:r>
              <a:rPr lang="hu-HU" dirty="0"/>
              <a:t>A fehérje veszteség okai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Levél és fiatal hajtásrész pergés már zölden is, szárítva a pergés fokozottabb</a:t>
            </a:r>
          </a:p>
          <a:p>
            <a:r>
              <a:rPr lang="hu-HU" dirty="0"/>
              <a:t>Magas betakarítási menetszám 5-7 (kaszálás, rendterítés, forgatás, rendsodrás, bálázás, felrakás, szállítás)</a:t>
            </a:r>
          </a:p>
          <a:p>
            <a:r>
              <a:rPr lang="hu-HU" dirty="0"/>
              <a:t>3 év alatt 7x6x3=126 alkalom gépi taposás =&gt; korai kiritkulás, levegőtlen talaj</a:t>
            </a:r>
          </a:p>
          <a:p>
            <a:r>
              <a:rPr lang="hu-HU" dirty="0"/>
              <a:t>Napégés, átlagosan 4 nap kaszálástól elszállításig</a:t>
            </a:r>
          </a:p>
          <a:p>
            <a:r>
              <a:rPr lang="hu-HU" dirty="0"/>
              <a:t>Erjedés, </a:t>
            </a:r>
            <a:r>
              <a:rPr lang="hu-HU" dirty="0" err="1"/>
              <a:t>mikrobiális</a:t>
            </a:r>
            <a:r>
              <a:rPr lang="hu-HU" dirty="0"/>
              <a:t>, de a lucerna saját enzimeinek működése sem áll le</a:t>
            </a:r>
          </a:p>
          <a:p>
            <a:r>
              <a:rPr lang="hu-HU" dirty="0" err="1"/>
              <a:t>Kilugzás</a:t>
            </a:r>
            <a:r>
              <a:rPr lang="hu-HU" dirty="0"/>
              <a:t> (talajpára, csapadék)</a:t>
            </a:r>
          </a:p>
          <a:p>
            <a:r>
              <a:rPr lang="hu-HU" dirty="0"/>
              <a:t>Nem csak a fehérje tartalom csökken (vitaminok, karotin stb.)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301599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Miért nem szeretik a keverők a lucerna </a:t>
            </a:r>
            <a:r>
              <a:rPr lang="hu-HU" dirty="0" err="1"/>
              <a:t>lisztetet</a:t>
            </a:r>
            <a:r>
              <a:rPr lang="hu-HU" dirty="0"/>
              <a:t> (</a:t>
            </a:r>
            <a:r>
              <a:rPr lang="hu-HU" dirty="0" err="1"/>
              <a:t>pellettet</a:t>
            </a:r>
            <a:r>
              <a:rPr lang="hu-HU" dirty="0"/>
              <a:t>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Alacsony a fehérje tartalma 17-18 %</a:t>
            </a:r>
          </a:p>
          <a:p>
            <a:r>
              <a:rPr lang="hu-HU" dirty="0"/>
              <a:t>Energiában szegényíti a takarmány keveréket</a:t>
            </a:r>
          </a:p>
          <a:p>
            <a:r>
              <a:rPr lang="hu-HU" dirty="0"/>
              <a:t>Alacsony a karotin tartalma</a:t>
            </a:r>
          </a:p>
          <a:p>
            <a:r>
              <a:rPr lang="hu-HU" dirty="0"/>
              <a:t>Földel szennyezett, poros</a:t>
            </a:r>
          </a:p>
          <a:p>
            <a:r>
              <a:rPr lang="hu-HU" b="1" dirty="0">
                <a:solidFill>
                  <a:srgbClr val="FF0000"/>
                </a:solidFill>
              </a:rPr>
              <a:t>VÁLTOZÓ</a:t>
            </a:r>
            <a:r>
              <a:rPr lang="hu-HU" b="1" dirty="0"/>
              <a:t> </a:t>
            </a:r>
            <a:r>
              <a:rPr lang="hu-HU" dirty="0" err="1"/>
              <a:t>beltartalmi</a:t>
            </a:r>
            <a:r>
              <a:rPr lang="hu-HU" dirty="0"/>
              <a:t> paraméterek</a:t>
            </a:r>
          </a:p>
        </p:txBody>
      </p:sp>
    </p:spTree>
    <p:extLst>
      <p:ext uri="{BB962C8B-B14F-4D97-AF65-F5344CB8AC3E}">
        <p14:creationId xmlns:p14="http://schemas.microsoft.com/office/powerpoint/2010/main" val="18353509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ktív">
  <a:themeElements>
    <a:clrScheme name="Retrospektív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2821</TotalTime>
  <Words>1192</Words>
  <Application>Microsoft Office PowerPoint</Application>
  <PresentationFormat>Szélesvásznú</PresentationFormat>
  <Paragraphs>321</Paragraphs>
  <Slides>20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Retrospektív</vt:lpstr>
      <vt:lpstr>A  program bemutatása</vt:lpstr>
      <vt:lpstr>Témakörök</vt:lpstr>
      <vt:lpstr>A program címe, időtartama, előzménye</vt:lpstr>
      <vt:lpstr>A konzorcium tagjai, a program költségkerete, támogatása</vt:lpstr>
      <vt:lpstr>A takarmánykeverő fehérje felhasználása</vt:lpstr>
      <vt:lpstr>Éves vásárolt extrahált szója dara</vt:lpstr>
      <vt:lpstr>Öntözött lucerna elméleti és tényleges hozama</vt:lpstr>
      <vt:lpstr>A fehérje veszteség okai</vt:lpstr>
      <vt:lpstr>Miért nem szeretik a keverők a lucerna lisztetet (pellettet)</vt:lpstr>
      <vt:lpstr>Elvárás az új növényi fehérje kinyerési technológiával szemben</vt:lpstr>
      <vt:lpstr>A zöldmalom technológia lényegi elemei</vt:lpstr>
      <vt:lpstr>Lucerna LPC és extrahált szójadara beltartalmi összehasonlítása (szárazanyagra vetítve)</vt:lpstr>
      <vt:lpstr>Tervezett 500 hektár lucernát feldolgozó üzem mennyiségi adatai (adatok to.)</vt:lpstr>
      <vt:lpstr>Tervezett 500 hektár lucernát feldolgozó üzem mennyiségi adatai, idő alapon</vt:lpstr>
      <vt:lpstr>Levélfehérje mennyiségben és minőségben felülmúlja a mag fehérjét</vt:lpstr>
      <vt:lpstr>Miért vagyunk elfogultak a lucernával szemben</vt:lpstr>
      <vt:lpstr>Friss lucerna betakarítás rendfelszedő kocsival </vt:lpstr>
      <vt:lpstr>Hogyan tud 20 %-al olcsóbb lenni lucerna LPC fehérje ára a szója darától</vt:lpstr>
      <vt:lpstr>Összefoglalás</vt:lpstr>
      <vt:lpstr>Köszönöm megtisztelő figyelmüket!  www.tedejrt.hu\proteomill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Zöldmalom eljárás ismertetése</dc:title>
  <dc:creator>Deme Albert</dc:creator>
  <cp:lastModifiedBy>Deme Albert</cp:lastModifiedBy>
  <cp:revision>115</cp:revision>
  <cp:lastPrinted>2016-09-30T09:12:36Z</cp:lastPrinted>
  <dcterms:created xsi:type="dcterms:W3CDTF">2015-09-15T07:08:03Z</dcterms:created>
  <dcterms:modified xsi:type="dcterms:W3CDTF">2020-03-08T20:15:38Z</dcterms:modified>
</cp:coreProperties>
</file>